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1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4" r:id="rId2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83" r:id="rId10"/>
  </p:sldMasterIdLst>
  <p:handoutMasterIdLst>
    <p:handoutMasterId r:id="rId17"/>
  </p:handoutMasterIdLst>
  <p:sldIdLst>
    <p:sldId id="288" r:id="rId11"/>
    <p:sldId id="297" r:id="rId12"/>
    <p:sldId id="294" r:id="rId13"/>
    <p:sldId id="295" r:id="rId14"/>
    <p:sldId id="274" r:id="rId15"/>
    <p:sldId id="268" r:id="rId16"/>
  </p:sldIdLst>
  <p:sldSz cx="12192000" cy="6858000"/>
  <p:notesSz cx="7004050" cy="9223375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5302" autoAdjust="0"/>
    <p:restoredTop sz="94660"/>
  </p:normalViewPr>
  <p:slideViewPr>
    <p:cSldViewPr snapToGrid="0">
      <p:cViewPr varScale="1">
        <p:scale>
          <a:sx n="80" d="100"/>
          <a:sy n="80" d="100"/>
        </p:scale>
        <p:origin x="-90" y="-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32" y="8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5088" cy="462770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606"/>
            <a:ext cx="3035088" cy="462769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2" y="8760606"/>
            <a:ext cx="3035088" cy="462769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CAFFB7F7-CF08-4C8B-B8CF-C8D11AA219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967342" y="0"/>
            <a:ext cx="3035088" cy="462770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213BC2B6-2338-4FD8-B374-816DE28D0C68}" type="datetimeFigureOut">
              <a:rPr lang="en-US" smtClean="0"/>
              <a:pPr/>
              <a:t>3/3/2016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2991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1674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70236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800289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83065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89657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96424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542869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719859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108399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5361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404606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78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922152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06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12800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965138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5926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7136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7767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352800" y="2857500"/>
            <a:ext cx="7559040" cy="1143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  <a:latin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540000" y="6356351"/>
            <a:ext cx="2438400" cy="365125"/>
          </a:xfrm>
          <a:prstGeom prst="rect">
            <a:avLst/>
          </a:prstGeom>
        </p:spPr>
        <p:txBody>
          <a:bodyPr/>
          <a:lstStyle/>
          <a:p>
            <a:fld id="{517B3349-B913-453B-8AEE-8CFF85918C35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4800" y="6356351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408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AE3DA44-E71E-46BB-A8D5-72BB4FA4147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508001" y="304800"/>
            <a:ext cx="1652999" cy="6248400"/>
            <a:chOff x="381000" y="304802"/>
            <a:chExt cx="1239749" cy="6248400"/>
          </a:xfrm>
        </p:grpSpPr>
        <p:sp>
          <p:nvSpPr>
            <p:cNvPr id="17" name="Rectangle 16"/>
            <p:cNvSpPr/>
            <p:nvPr userDrawn="1"/>
          </p:nvSpPr>
          <p:spPr>
            <a:xfrm rot="5400000">
              <a:off x="-1143001" y="3810001"/>
              <a:ext cx="4267202" cy="1219199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pic>
          <p:nvPicPr>
            <p:cNvPr id="18" name="Picture 17" descr="Untitled-1 copy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401550" y="1295400"/>
              <a:ext cx="1219199" cy="80738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 userDrawn="1"/>
          </p:nvSpPr>
          <p:spPr>
            <a:xfrm rot="5400000">
              <a:off x="668248" y="38102"/>
              <a:ext cx="685801" cy="1219201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xmlns="" val="806647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2437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9795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6189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1581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894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4659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9635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656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4189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6085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25493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9270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3792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9406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4439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2768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730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070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2204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4975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34440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91531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79047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72133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431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4934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6106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4084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525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037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94002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15802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27607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67697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9587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78010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980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6848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9329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044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6614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1414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66180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03943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5521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35682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02472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40368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8630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5874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6428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1038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0588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9859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08398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7417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98275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780700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16746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358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4647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2394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0020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7929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025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2722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481004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646515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182611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777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5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12723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78059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2515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1127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91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9723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7318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991712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202297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553301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861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0083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18049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831719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7988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2211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8528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71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8150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034752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755340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AC7-760D-49DB-AEF0-DAB1B96A7FDC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4E78-9EF8-403D-930E-EA99FBB75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820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CASES INITIATED BY &amp; AGAINST HIL</a:t>
            </a:r>
            <a:endParaRPr lang="en-US" sz="3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PRESENTATION FOR HIL BOARD PRESENTATION- LEGAL DEPARTMENT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7175" y="6254750"/>
            <a:ext cx="801688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1019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756" r:id="rId3"/>
    <p:sldLayoutId id="2147483757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758" r:id="rId14"/>
  </p:sldLayoutIdLst>
  <p:timing>
    <p:tnLst>
      <p:par>
        <p:cTn id="1" dur="indefinite" restart="never" nodeType="tmRoot"/>
      </p:par>
    </p:tnLst>
  </p:timing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111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E9648-3107-4B03-AE87-1C2C556DF0DE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A5F2B-B816-478E-A3B5-27F887BDE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364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CASES INITIATED BY &amp; AGAINST HIL</a:t>
            </a:r>
            <a:endParaRPr lang="en-US" sz="3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PRESENTATION FOR HIL BOARD PRESENTATION- LEGAL DEPARTMENT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7175" y="6254750"/>
            <a:ext cx="801688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6219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CASES INITIATED BY &amp; AGAINST HIL</a:t>
            </a:r>
            <a:endParaRPr lang="en-US" sz="3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PRESENTATION FOR HIL BOARD PRESENTATION- LEGAL DEPARTMENT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7175" y="6254750"/>
            <a:ext cx="801688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1760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CASES INITIATED BY &amp; AGAINST HIL</a:t>
            </a:r>
            <a:endParaRPr lang="en-US" sz="3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PRESENTATION FOR HIL BOARD PRESENTATION- LEGAL DEPARTMENT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7175" y="6254750"/>
            <a:ext cx="801688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4429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CASES INITIATED BY &amp; AGAINST HIL</a:t>
            </a:r>
            <a:endParaRPr lang="en-US" sz="3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PRESENTATION FOR HIL BOARD PRESENTATION- LEGAL DEPARTMENT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7175" y="6254750"/>
            <a:ext cx="801688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6301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CASES INITIATED BY &amp; AGAINST HIL</a:t>
            </a:r>
            <a:endParaRPr lang="en-US" sz="3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PRESENTATION FOR HIL BOARD PRESENTATION- LEGAL DEPARTMENT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7175" y="6254750"/>
            <a:ext cx="801688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9167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CASES INITIATED BY &amp; AGAINST HIL</a:t>
            </a:r>
            <a:endParaRPr lang="en-US" sz="3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PRESENTATION FOR HIL BOARD PRESENTATION- LEGAL DEPARTMENT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7175" y="6254750"/>
            <a:ext cx="801688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2804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CASES INITIATED BY &amp; AGAINST HIL</a:t>
            </a:r>
            <a:endParaRPr lang="en-US" sz="3400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PRESENTATION FOR HIL BOARD PRESENTATION- LEGAL DEPARTMENT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7AC7-760D-49DB-AEF0-DAB1B96A7FDC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28" name="Picture 4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17175" y="6254750"/>
            <a:ext cx="801688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752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874826" y="1071349"/>
            <a:ext cx="7207155" cy="386914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Bookman Old Style" panose="02050604050505020204" pitchFamily="18" charset="0"/>
              </a:rPr>
              <a:t>Brand stories going wrong in First to file Jurisdictions.</a:t>
            </a: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Presentation by: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Harsh Aggarwal, In House Counsel, </a:t>
            </a:r>
          </a:p>
          <a:p>
            <a:r>
              <a:rPr lang="en-US" dirty="0" err="1" smtClean="0">
                <a:latin typeface="Bookman Old Style" panose="02050604050505020204" pitchFamily="18" charset="0"/>
              </a:rPr>
              <a:t>Havells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>
                <a:latin typeface="Bookman Old Style" panose="02050604050505020204" pitchFamily="18" charset="0"/>
              </a:rPr>
              <a:t>India </a:t>
            </a:r>
            <a:r>
              <a:rPr lang="en-US" dirty="0" smtClean="0">
                <a:latin typeface="Bookman Old Style" panose="02050604050505020204" pitchFamily="18" charset="0"/>
              </a:rPr>
              <a:t>Limited.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814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51638" y="4186238"/>
            <a:ext cx="5440362" cy="20701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1735" y="3124200"/>
            <a:ext cx="4162425" cy="3733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4210" y="947739"/>
            <a:ext cx="10656732" cy="4352921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4924926" y="5220716"/>
            <a:ext cx="1411706" cy="53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66425" y="351075"/>
            <a:ext cx="61318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Bookman Old Style" panose="02050604050505020204" pitchFamily="18" charset="0"/>
                <a:cs typeface="Aldhabi" panose="01000000000000000000" pitchFamily="2" charset="-78"/>
              </a:rPr>
              <a:t>Scope of Presentation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3904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What is </a:t>
            </a:r>
            <a:r>
              <a:rPr lang="en-US" dirty="0" smtClean="0">
                <a:latin typeface="Bookman Old Style" panose="02050604050505020204" pitchFamily="18" charset="0"/>
              </a:rPr>
              <a:t>Fairy Tale scenario?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A global company owning mark ‘X’ is </a:t>
            </a:r>
            <a:r>
              <a:rPr lang="en-US" sz="3200" dirty="0">
                <a:latin typeface="Bookman Old Style" panose="02050604050505020204" pitchFamily="18" charset="0"/>
              </a:rPr>
              <a:t>comfortably doing </a:t>
            </a:r>
            <a:r>
              <a:rPr lang="en-US" sz="3200" dirty="0" smtClean="0">
                <a:latin typeface="Bookman Old Style" panose="02050604050505020204" pitchFamily="18" charset="0"/>
              </a:rPr>
              <a:t>business in a FTF jurisdiction. </a:t>
            </a:r>
          </a:p>
          <a:p>
            <a:pPr marL="0" indent="0"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It is enjoying: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Bookman Old Style" panose="02050604050505020204" pitchFamily="18" charset="0"/>
              </a:rPr>
              <a:t>trans border reputation;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Bookman Old Style" panose="02050604050505020204" pitchFamily="18" charset="0"/>
              </a:rPr>
              <a:t>decades of use;</a:t>
            </a:r>
          </a:p>
          <a:p>
            <a:pPr marL="0" indent="0">
              <a:buNone/>
            </a:pPr>
            <a:endParaRPr lang="en-US" sz="32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Bookman Old Style" panose="02050604050505020204" pitchFamily="18" charset="0"/>
            </a:endParaRPr>
          </a:p>
          <a:p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A company owning mark ‘Y’ is comfortably </a:t>
            </a:r>
            <a:r>
              <a:rPr lang="en-US" sz="3200" dirty="0">
                <a:latin typeface="Bookman Old Style" panose="02050604050505020204" pitchFamily="18" charset="0"/>
              </a:rPr>
              <a:t>doing </a:t>
            </a:r>
            <a:r>
              <a:rPr lang="en-US" sz="3200" dirty="0" smtClean="0">
                <a:latin typeface="Bookman Old Style" panose="02050604050505020204" pitchFamily="18" charset="0"/>
              </a:rPr>
              <a:t>business in its home country. </a:t>
            </a:r>
          </a:p>
          <a:p>
            <a:pPr marL="0" indent="0">
              <a:buNone/>
            </a:pPr>
            <a:endParaRPr lang="en-US" sz="32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Bookman Old Style" panose="02050604050505020204" pitchFamily="18" charset="0"/>
              </a:rPr>
              <a:t>Mark ‘Y’ is a well known brand in its home Country.</a:t>
            </a:r>
          </a:p>
          <a:p>
            <a:pPr marL="0" indent="0">
              <a:buNone/>
            </a:pPr>
            <a:endParaRPr lang="en-US" sz="3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sz="3200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3220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Fairy Tale turns into a Scary Tale 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Bookman Old Style" panose="02050604050505020204" pitchFamily="18" charset="0"/>
              </a:rPr>
              <a:t>Brand owner of X comes </a:t>
            </a:r>
            <a:r>
              <a:rPr lang="en-US" dirty="0">
                <a:latin typeface="Bookman Old Style" panose="02050604050505020204" pitchFamily="18" charset="0"/>
              </a:rPr>
              <a:t>across a prior bad </a:t>
            </a:r>
            <a:r>
              <a:rPr lang="en-US" dirty="0" smtClean="0">
                <a:latin typeface="Bookman Old Style" panose="02050604050505020204" pitchFamily="18" charset="0"/>
              </a:rPr>
              <a:t>faith registration for:</a:t>
            </a:r>
          </a:p>
          <a:p>
            <a:pPr marL="1028700" lvl="1" indent="-57150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Bookman Old Style" panose="02050604050505020204" pitchFamily="18" charset="0"/>
              </a:rPr>
              <a:t>a mark deceptively similar to it. </a:t>
            </a:r>
          </a:p>
          <a:p>
            <a:pPr marL="1028700" lvl="1" indent="-57150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Bookman Old Style" panose="02050604050505020204" pitchFamily="18" charset="0"/>
              </a:rPr>
              <a:t>a mark identical to it to whose registration is prior in time by few days or weeks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Bookman Old Style" panose="02050604050505020204" pitchFamily="18" charset="0"/>
              </a:rPr>
              <a:t>Brand Owner challenges offender’s bad </a:t>
            </a:r>
            <a:r>
              <a:rPr lang="en-US" dirty="0">
                <a:latin typeface="Bookman Old Style" panose="02050604050505020204" pitchFamily="18" charset="0"/>
              </a:rPr>
              <a:t>faith </a:t>
            </a:r>
            <a:r>
              <a:rPr lang="en-US" dirty="0" smtClean="0">
                <a:latin typeface="Bookman Old Style" panose="02050604050505020204" pitchFamily="18" charset="0"/>
              </a:rPr>
              <a:t>registration.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Bookman Old Style" panose="02050604050505020204" pitchFamily="18" charset="0"/>
              </a:rPr>
              <a:t>The offender in a counter action challenges the registration of the brand owner.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Bookman Old Style" panose="02050604050505020204" pitchFamily="18" charset="0"/>
              </a:rPr>
              <a:t>The </a:t>
            </a:r>
            <a:r>
              <a:rPr lang="en-US" dirty="0">
                <a:latin typeface="Bookman Old Style" panose="02050604050505020204" pitchFamily="18" charset="0"/>
              </a:rPr>
              <a:t>offender </a:t>
            </a:r>
            <a:r>
              <a:rPr lang="en-US" dirty="0" smtClean="0">
                <a:latin typeface="Bookman Old Style" panose="02050604050505020204" pitchFamily="18" charset="0"/>
              </a:rPr>
              <a:t>succeeds in getting brand owners registration cancelled.</a:t>
            </a:r>
          </a:p>
          <a:p>
            <a:pPr algn="ctr"/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US" dirty="0">
                <a:latin typeface="Bookman Old Style" panose="02050604050505020204" pitchFamily="18" charset="0"/>
              </a:rPr>
              <a:t>Brand owner of </a:t>
            </a:r>
            <a:r>
              <a:rPr lang="en-US" dirty="0" smtClean="0">
                <a:latin typeface="Bookman Old Style" panose="02050604050505020204" pitchFamily="18" charset="0"/>
              </a:rPr>
              <a:t>Y wants to expand its business in FTF jurisdiction 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Bookman Old Style" panose="02050604050505020204" pitchFamily="18" charset="0"/>
              </a:rPr>
              <a:t>Brand owner applies for registration and comes </a:t>
            </a:r>
            <a:r>
              <a:rPr lang="en-US" dirty="0">
                <a:latin typeface="Bookman Old Style" panose="02050604050505020204" pitchFamily="18" charset="0"/>
              </a:rPr>
              <a:t>across a prior bad faith registration </a:t>
            </a:r>
            <a:r>
              <a:rPr lang="en-US" dirty="0" smtClean="0">
                <a:latin typeface="Bookman Old Style" panose="02050604050505020204" pitchFamily="18" charset="0"/>
              </a:rPr>
              <a:t>for a </a:t>
            </a:r>
            <a:r>
              <a:rPr lang="en-US" dirty="0">
                <a:latin typeface="Bookman Old Style" panose="02050604050505020204" pitchFamily="18" charset="0"/>
              </a:rPr>
              <a:t>mark </a:t>
            </a:r>
            <a:r>
              <a:rPr lang="en-US" dirty="0" smtClean="0">
                <a:latin typeface="Bookman Old Style" panose="02050604050505020204" pitchFamily="18" charset="0"/>
              </a:rPr>
              <a:t>identical </a:t>
            </a:r>
            <a:r>
              <a:rPr lang="en-US" dirty="0">
                <a:latin typeface="Bookman Old Style" panose="02050604050505020204" pitchFamily="18" charset="0"/>
              </a:rPr>
              <a:t>to </a:t>
            </a:r>
            <a:r>
              <a:rPr lang="en-US" dirty="0" smtClean="0">
                <a:latin typeface="Bookman Old Style" panose="02050604050505020204" pitchFamily="18" charset="0"/>
              </a:rPr>
              <a:t>it and his applications fails.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75212" y="5895833"/>
            <a:ext cx="5977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A Fairy tale becomes a scary tale!! </a:t>
            </a:r>
          </a:p>
        </p:txBody>
      </p:sp>
    </p:spTree>
    <p:extLst>
      <p:ext uri="{BB962C8B-B14F-4D97-AF65-F5344CB8AC3E}">
        <p14:creationId xmlns:p14="http://schemas.microsoft.com/office/powerpoint/2010/main" xmlns="" val="16136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latin typeface="Bookman Old Style" panose="02050604050505020204" pitchFamily="18" charset="0"/>
              </a:rPr>
              <a:t>Expectation of a Fair Trial in FTF Jurisdiction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0495" y="1151857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algn="just"/>
            <a:endParaRPr lang="en-US" sz="7200" dirty="0" smtClean="0"/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>
                <a:latin typeface="Bookman Old Style" panose="02050604050505020204" pitchFamily="18" charset="0"/>
              </a:rPr>
              <a:t>Respect for Trademark rights of others Vs. Squatter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Honest Registrant Vs. Dishonest Registrant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Coined Mark Vs. Copied mark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Prior User Vs. later /Non Use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Global use Vs. Local Use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Trans border reputation Vs. No or negligible reputation 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Global Sales Vs. Local Sales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>
                <a:latin typeface="Bookman Old Style" panose="02050604050505020204" pitchFamily="18" charset="0"/>
              </a:rPr>
              <a:t>Global </a:t>
            </a:r>
            <a:r>
              <a:rPr lang="en-US" sz="7200" dirty="0" smtClean="0">
                <a:latin typeface="Bookman Old Style" panose="02050604050505020204" pitchFamily="18" charset="0"/>
              </a:rPr>
              <a:t>Registrations/applications Vs. Only Local registration or Applicant.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On line presence Vs. only offline local presence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Wide product range Vs. limited products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Global Advertisements and promotion Vs. Negligible promotion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Quality Guaranteed Vs. Quality Questionable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Genuine Products  Vs. Counterfeit/Non genuine Products</a:t>
            </a:r>
          </a:p>
          <a:p>
            <a:pPr marL="742950" indent="-742950" algn="just">
              <a:buFont typeface="Wingdings" panose="05000000000000000000" pitchFamily="2" charset="2"/>
              <a:buChar char="q"/>
            </a:pPr>
            <a:r>
              <a:rPr lang="en-US" sz="7200" dirty="0" smtClean="0">
                <a:latin typeface="Bookman Old Style" panose="02050604050505020204" pitchFamily="18" charset="0"/>
              </a:rPr>
              <a:t>Correct source of products Vs. Misrepresentation and Misleading public</a:t>
            </a:r>
          </a:p>
          <a:p>
            <a:pPr marL="742950" indent="-742950" algn="just">
              <a:buAutoNum type="arabicPeriod"/>
            </a:pPr>
            <a:endParaRPr lang="en-US" dirty="0" smtClean="0"/>
          </a:p>
          <a:p>
            <a:pPr marL="742950" indent="-742950" algn="just">
              <a:buAutoNum type="arabicPeriod"/>
            </a:pPr>
            <a:endParaRPr lang="en-US" dirty="0" smtClean="0"/>
          </a:p>
          <a:p>
            <a:pPr marL="742950" indent="-742950" algn="just">
              <a:buAutoNum type="arabicPeriod"/>
            </a:pPr>
            <a:endParaRPr lang="en-US" dirty="0" smtClean="0"/>
          </a:p>
          <a:p>
            <a:pPr marL="742950" indent="-742950" algn="just">
              <a:buAutoNum type="arabicPeriod"/>
            </a:pPr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330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070100"/>
            <a:ext cx="10515600" cy="43799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latin typeface="Bookman Old Style" panose="02050604050505020204" pitchFamily="18" charset="0"/>
              </a:rPr>
              <a:t>THANK YOU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xmlns="" val="336243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305</Words>
  <Application>Microsoft Office PowerPoint</Application>
  <PresentationFormat>Custom</PresentationFormat>
  <Paragraphs>47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10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1</vt:i4>
      </vt:variant>
    </vt:vector>
  </HeadingPairs>
  <TitlesOfParts>
    <vt:vector size="17" baseType="lpstr">
      <vt:lpstr>Office Theme</vt:lpstr>
      <vt:lpstr>Custom Design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Slide 1</vt:lpstr>
      <vt:lpstr>Slide 2</vt:lpstr>
      <vt:lpstr>What is Fairy Tale scenario?</vt:lpstr>
      <vt:lpstr>Fairy Tale turns into a Scary Tale </vt:lpstr>
      <vt:lpstr>Expectation of a Fair Trial in FTF Jurisdiction  </vt:lpstr>
      <vt:lpstr>Slide 6</vt:lpstr>
      <vt:lpstr>Custom Show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HIL BOARD MEETING- LEGAL DEPARTMENT</dc:title>
  <dc:creator>KARTIK DAWAR 21002</dc:creator>
  <cp:lastModifiedBy>Admin</cp:lastModifiedBy>
  <cp:revision>128</cp:revision>
  <cp:lastPrinted>2016-03-01T11:37:17Z</cp:lastPrinted>
  <dcterms:created xsi:type="dcterms:W3CDTF">2014-09-11T10:05:10Z</dcterms:created>
  <dcterms:modified xsi:type="dcterms:W3CDTF">2016-03-03T18:10:02Z</dcterms:modified>
</cp:coreProperties>
</file>