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7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7633" autoAdjust="0"/>
  </p:normalViewPr>
  <p:slideViewPr>
    <p:cSldViewPr>
      <p:cViewPr>
        <p:scale>
          <a:sx n="63" d="100"/>
          <a:sy n="63" d="100"/>
        </p:scale>
        <p:origin x="-23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C61F-5BA8-40B5-8903-9BDB98C9BB58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4792-99A6-4653-9278-6E3677D37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4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82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66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06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06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06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06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792-99A6-4653-9278-6E3677D37D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06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4280" y="304800"/>
            <a:ext cx="71671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FEDRALISM IN NEPAL</a:t>
            </a:r>
            <a:endParaRPr lang="en-US" sz="4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SOUTH ASIAN PERSPECTIVE</a:t>
            </a:r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259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march 2016 , Nepal</a:t>
            </a:r>
          </a:p>
          <a:p>
            <a:pPr algn="just"/>
            <a:endPara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156537"/>
            <a:ext cx="281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Presented by</a:t>
            </a:r>
          </a:p>
          <a:p>
            <a:pPr algn="r"/>
            <a:r>
              <a:rPr lang="en-US" sz="2000" b="1" dirty="0" smtClean="0"/>
              <a:t>Dr. Surya </a:t>
            </a:r>
            <a:r>
              <a:rPr lang="en-US" sz="2000" b="1" dirty="0" err="1" smtClean="0"/>
              <a:t>Dhungel</a:t>
            </a:r>
            <a:endParaRPr lang="en-US" b="1" dirty="0"/>
          </a:p>
          <a:p>
            <a:pPr algn="r"/>
            <a:r>
              <a:rPr lang="en-US" dirty="0" smtClean="0"/>
              <a:t>Professor/Senior Advocate</a:t>
            </a: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838200" y="4742765"/>
            <a:ext cx="6858000" cy="990600"/>
          </a:xfrm>
        </p:spPr>
        <p:txBody>
          <a:bodyPr>
            <a:normAutofit/>
          </a:bodyPr>
          <a:lstStyle/>
          <a:p>
            <a:r>
              <a:rPr lang="en-AU" dirty="0" smtClean="0"/>
              <a:t>SAARC Law Conference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026564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OTHER MECHANISMS  (Formal and Informal)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3200400"/>
          </a:xfrm>
        </p:spPr>
        <p:txBody>
          <a:bodyPr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FORMAL MECHANISMS (CONSTITUTIONALLY BASED)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of Commissions to Manage Societal and Fiscal Issues including that of identity and social justice (Articles 250-265)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to Create Local Judicial Committee at the Municipality Chaired by Deputy Mayor to Resolve Issues falling under local jurisdiction (Article 217)   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Inter-provincial relationship to cooperate each other to implement decisions, to resolve issues through consultations and information sharing, and ensure protection/security through equal application of laws to inhabitants of other provinces (Article 233) 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and non-obstruction to promote inter-provincial trade, transportation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(Article 236)</a:t>
            </a:r>
          </a:p>
          <a:p>
            <a:pPr marL="0" indent="0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avenues, institutions, and learning from other federations</a:t>
            </a:r>
          </a:p>
          <a:p>
            <a:pPr marL="0" indent="0">
              <a:buNone/>
            </a:pPr>
            <a:endParaRPr lang="en-US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Challenges and Scope For Strengthening Federation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191000"/>
          </a:xfrm>
        </p:spPr>
        <p:txBody>
          <a:bodyPr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CHALLENGES: Transition from a Functional Unitary State to a New Complex Federal System. All Federations are Different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from other federations  but in the interest of the country; steps for implementation; an expensive venture, and time taking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Ensuring unity in diversity through tactful management of different aspects of cultural, geographical and economic diversities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Mitigating discriminations and ensuring social justice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of legitimacy, resolving disputes over demarcation and federal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COMMITMENT with FIRST  AMENDMENT, a positive step. Open and informed dialogues; democratic practice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Reforms in India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Judiciary and Amendments; Reforms in Pakistan through 18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th.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Amendment in April 2010. </a:t>
            </a:r>
          </a:p>
        </p:txBody>
      </p:sp>
    </p:spTree>
    <p:extLst>
      <p:ext uri="{BB962C8B-B14F-4D97-AF65-F5344CB8AC3E}">
        <p14:creationId xmlns:p14="http://schemas.microsoft.com/office/powerpoint/2010/main" xmlns="" val="121681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POSITIVE DEVELOPMENS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191000"/>
          </a:xfrm>
        </p:spPr>
        <p:txBody>
          <a:bodyPr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Promulgation of a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ederal Republic Constitution (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first amendment opening new space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Institutionalization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and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Constitutional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Order, and Local Governance System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conflict: establishment of peace, political stability, human rights and rule of law culture in society. Respect for constitutionalism.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devolution of power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socio-economic and political empowerment of youths, women and the grassroots people under a new federation</a:t>
            </a:r>
          </a:p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towards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 and knowledge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competitive economy. </a:t>
            </a:r>
            <a:endParaRPr lang="en-US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justice,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egalitarianism and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inclusivity</a:t>
            </a: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COMPETTITIVE FEDERALSIM with powerful units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sz="6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97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6781800" cy="990600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34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Presentation has three parts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543800" cy="2133600"/>
          </a:xfrm>
        </p:spPr>
        <p:txBody>
          <a:bodyPr anchor="t" anchorCtr="0">
            <a:normAutofit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Notion and Design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Intergovernmental Relations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Strengthening  Federal System: Challenges and Prospects</a:t>
            </a:r>
          </a:p>
          <a:p>
            <a:endParaRPr lang="en-US" dirty="0"/>
          </a:p>
        </p:txBody>
      </p:sp>
      <p:pic>
        <p:nvPicPr>
          <p:cNvPr id="2050" name="Picture 2" descr="F:\NCF pro photos\CA Building\DSC0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416439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444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781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FEDERAL NOTION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543800" cy="4419600"/>
          </a:xfrm>
        </p:spPr>
        <p:txBody>
          <a:bodyPr anchor="t" anchorCtr="0">
            <a:normAutofit fontScale="25000" lnSpcReduction="20000"/>
          </a:bodyPr>
          <a:lstStyle/>
          <a:p>
            <a:pPr marL="0" indent="0">
              <a:buNone/>
            </a:pP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Orders of Government: Vertical and Horizontal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through ‘Self Rule and Shared Rule’ </a:t>
            </a:r>
          </a:p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Constitutionally Defined Sources of Power for Each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Governments.</a:t>
            </a: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 End of Discrimination; Creation of an Egalitarian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Society; Management of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Diversity; Empowering People and Development (Well specified in Nepal, not in other countries)  </a:t>
            </a: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Mechanisms: Inclusive Representation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Devolution of State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 and Autonomy; Institutional Negotiation, Collaboration, Cooperation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Coordination and Accommodation</a:t>
            </a: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Precondition: Democracy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Law </a:t>
            </a:r>
            <a:endPara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Notions: Each Federation is Unique and Different; NEPAL’S approach is different from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ndia and Pakistan. Federalism is a basic feature in India (SR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Bomai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Case, 1994). Nepal and India are secular, Pakistan is an Islamic Republic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21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200" dirty="0" smtClean="0"/>
              <a:t>__________________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US" sz="9600" b="1" dirty="0"/>
              <a:t>FEDERAL STRUCTURE (Design):</a:t>
            </a:r>
          </a:p>
          <a:p>
            <a:r>
              <a:rPr lang="en-US" sz="9600" b="1" dirty="0"/>
              <a:t>Three Tiers of Government: Federal, Provincial and </a:t>
            </a:r>
            <a:r>
              <a:rPr lang="en-US" sz="9600" b="1" dirty="0" smtClean="0"/>
              <a:t>Local (mainly two tiers in other countries) with Provisions </a:t>
            </a:r>
            <a:r>
              <a:rPr lang="en-US" sz="9600" b="1" dirty="0"/>
              <a:t>of Special (Protected) Areas, Autonomous </a:t>
            </a:r>
            <a:r>
              <a:rPr lang="en-US" sz="9600" b="1" dirty="0" smtClean="0"/>
              <a:t>Regions </a:t>
            </a:r>
            <a:endParaRPr lang="en-US" sz="9600" b="1" dirty="0"/>
          </a:p>
          <a:p>
            <a:r>
              <a:rPr lang="en-US" sz="9600" b="1" dirty="0"/>
              <a:t>Five Lists of Competencies: Three Exclusive and two </a:t>
            </a:r>
            <a:r>
              <a:rPr lang="en-US" sz="9600" b="1" dirty="0" smtClean="0"/>
              <a:t>Concurrent Lists (varies from country to country)</a:t>
            </a:r>
          </a:p>
          <a:p>
            <a:r>
              <a:rPr lang="en-US" sz="9600" b="1" dirty="0"/>
              <a:t>Republicanism and Parliamentary System</a:t>
            </a:r>
          </a:p>
          <a:p>
            <a:r>
              <a:rPr lang="en-US" sz="9600" b="1" dirty="0"/>
              <a:t>Basis for Creating </a:t>
            </a:r>
            <a:r>
              <a:rPr lang="en-US" sz="9600" b="1" dirty="0" smtClean="0"/>
              <a:t>Federations </a:t>
            </a:r>
            <a:r>
              <a:rPr lang="en-US" sz="9600" b="1" dirty="0"/>
              <a:t>(Identity, Viability</a:t>
            </a:r>
            <a:r>
              <a:rPr lang="en-US" sz="9600" b="1" dirty="0" smtClean="0"/>
              <a:t>…): Interim Constitution in Nepal and Government of India Act 1935 in India and Pakistan (British Gift)</a:t>
            </a:r>
          </a:p>
          <a:p>
            <a:pPr marL="0" indent="0"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3100" dirty="0" smtClean="0"/>
              <a:t/>
            </a:r>
            <a:br>
              <a:rPr lang="en-AU" sz="3100" dirty="0" smtClean="0"/>
            </a:br>
            <a:r>
              <a:rPr lang="en-AU" sz="3600" dirty="0"/>
              <a:t>FEDERAL NEPAL</a:t>
            </a:r>
            <a:r>
              <a:rPr lang="en-AU" sz="2400" dirty="0"/>
              <a:t>-</a:t>
            </a:r>
            <a:br>
              <a:rPr lang="en-AU" sz="2400" dirty="0"/>
            </a:br>
            <a:r>
              <a:rPr lang="en-AU" sz="3100" dirty="0" smtClean="0"/>
              <a:t>SEVEN </a:t>
            </a:r>
            <a:r>
              <a:rPr lang="en-AU" sz="3100" dirty="0"/>
              <a:t>PROVINCES,  </a:t>
            </a:r>
            <a:r>
              <a:rPr lang="en-AU" sz="3100" dirty="0" smtClean="0"/>
              <a:t>26.6 </a:t>
            </a:r>
            <a:r>
              <a:rPr lang="en-AU" sz="3100" dirty="0"/>
              <a:t>ml Population,  </a:t>
            </a:r>
            <a:r>
              <a:rPr lang="en-AU" sz="3100" dirty="0" smtClean="0"/>
              <a:t>full of resource and cultural diversities (125 </a:t>
            </a:r>
            <a:r>
              <a:rPr lang="en-AU" sz="3100" dirty="0"/>
              <a:t>ethnic groups,  over </a:t>
            </a:r>
            <a:r>
              <a:rPr lang="en-AU" sz="3100" dirty="0" smtClean="0"/>
              <a:t>100 </a:t>
            </a:r>
            <a:r>
              <a:rPr lang="en-AU" sz="3100" dirty="0"/>
              <a:t>languages/ </a:t>
            </a:r>
            <a:r>
              <a:rPr lang="en-AU" sz="3100" dirty="0" smtClean="0"/>
              <a:t>dialects)… … </a:t>
            </a:r>
            <a:endParaRPr lang="en-AU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1800" y="40021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  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4" name="Picture 2" descr="C:\Users\Surya Dhungel\Downloads\Nepal_topo_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52000" y="1219200"/>
            <a:ext cx="5040000" cy="3067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14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__________________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sz="9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AU" sz="11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INTERGOVERMENTAL RELATIONS</a:t>
            </a: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(Articles 231-237, Part-20)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:</a:t>
            </a:r>
          </a:p>
          <a:p>
            <a:pPr marL="0" indent="0">
              <a:buNone/>
            </a:pPr>
            <a:endParaRPr lang="en-AU" sz="9600" b="1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AU" sz="11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1. Vertical and Horizontal Relations</a:t>
            </a: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(Legal, Political, Social and Economic)</a:t>
            </a:r>
          </a:p>
          <a:p>
            <a:pPr marL="0" indent="0">
              <a:buNone/>
            </a:pPr>
            <a:r>
              <a:rPr lang="en-AU" sz="9600" b="1" dirty="0">
                <a:latin typeface="Arial Black" panose="020B0A04020102020204" pitchFamily="34" charset="0"/>
                <a:cs typeface="Aharoni" panose="02010803020104030203" pitchFamily="2" charset="-79"/>
              </a:rPr>
              <a:t>2. </a:t>
            </a: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BASIS </a:t>
            </a:r>
            <a:r>
              <a:rPr lang="en-AU" sz="9600" b="1" dirty="0">
                <a:latin typeface="Arial Black" panose="020B0A04020102020204" pitchFamily="34" charset="0"/>
                <a:cs typeface="Aharoni" panose="02010803020104030203" pitchFamily="2" charset="-79"/>
              </a:rPr>
              <a:t>OF INTERRELATIONSHIP: Principles of </a:t>
            </a: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cooperation</a:t>
            </a:r>
            <a:r>
              <a:rPr lang="en-AU" sz="96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coexistence, coordination </a:t>
            </a:r>
            <a:r>
              <a:rPr lang="en-AU" sz="9600" b="1" dirty="0">
                <a:latin typeface="Arial Black" panose="020B0A04020102020204" pitchFamily="34" charset="0"/>
                <a:cs typeface="Aharoni" panose="02010803020104030203" pitchFamily="2" charset="-79"/>
              </a:rPr>
              <a:t>and collaboration</a:t>
            </a:r>
          </a:p>
          <a:p>
            <a:pPr marL="0" indent="0">
              <a:buNone/>
            </a:pP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3. </a:t>
            </a:r>
            <a:r>
              <a:rPr lang="en-AU" sz="11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Mechanisms: Legislative, Executive, Judicial </a:t>
            </a:r>
            <a:r>
              <a:rPr lang="en-AU" sz="11200" b="1" dirty="0">
                <a:latin typeface="Arial Black" panose="020B0A04020102020204" pitchFamily="34" charset="0"/>
                <a:cs typeface="Aharoni" panose="02010803020104030203" pitchFamily="2" charset="-79"/>
              </a:rPr>
              <a:t>a</a:t>
            </a:r>
            <a:r>
              <a:rPr lang="en-AU" sz="11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nd other </a:t>
            </a: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(Formal and Informal)</a:t>
            </a:r>
          </a:p>
          <a:p>
            <a:pPr marL="0" indent="0">
              <a:buNone/>
            </a:pP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4. Federalism is an evolving process and reforms are made through experiences</a:t>
            </a:r>
          </a:p>
        </p:txBody>
      </p:sp>
    </p:spTree>
    <p:extLst>
      <p:ext uri="{BB962C8B-B14F-4D97-AF65-F5344CB8AC3E}">
        <p14:creationId xmlns:p14="http://schemas.microsoft.com/office/powerpoint/2010/main" xmlns="" val="259230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___________________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sz="9600" b="1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AU" sz="9600" b="1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AU" sz="9600" b="1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AU" sz="9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LEGISLATIVE MECHANISM</a:t>
            </a:r>
            <a:endParaRPr lang="en-AU" sz="9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EACH LEVEL OF GOVERNMENT HAS EXCLUSIVE LEGISLATIVE POWER AS STATED IN SCHEDULES 5-9 (Article 57)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SHARING 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OF POWER BETWEEN </a:t>
            </a: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CENTRE AND PROVINCES (Article 231)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RESIDUARY POWER WITH THE CENTRE (Article 58)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FEDERAL PARLIAMENT MAY PASS LEGISLATION FOR COODINATION AND COOPERATION BETWEEN UNITS (Article 235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  <a:endParaRPr lang="en-AU" sz="8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PROVINCIAL LEGISLATURE MAY PASS LAWS FOR MAINTAINING GOOD RELATIONS BETWEEN MUNICIPALITIES AND RESOLVING LOCAL POLITICAL ISSUES (Article 235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  <a:endParaRPr lang="en-AU" sz="8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NATIONAL ASSEMBLY AS REPRESENTATIVE INSTITUTION OF PROVINCIAL 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AND LOCAL UNITS </a:t>
            </a: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(8 MEMBERS FROM 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EACH PROVINCE)(</a:t>
            </a:r>
            <a:r>
              <a:rPr lang="en-AU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Article 86</a:t>
            </a:r>
            <a:r>
              <a:rPr lang="en-AU" sz="8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).</a:t>
            </a:r>
            <a:endParaRPr lang="en-AU" sz="8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04175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EXECUTIVE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2514600"/>
          </a:xfrm>
        </p:spPr>
        <p:txBody>
          <a:bodyPr anchor="t" anchorCtr="0">
            <a:no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DOMINATED RELATIONSHIP; PRIMACY OF THE CENTRE 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GOVERNMENT’S DIRECTIVES MANDATORY FOR OTHER UNITS TO COMPLAY WITH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(Article 232) 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HAS POWER TO WARN, SUSPEND AND DISMISS PROVINCIAL GOVERNMENT  (Federal parliament has to endorse within 35 days, elections within 6 months)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OF INTERPROVINCIAL COUNCIL HEADED BY PRIME MINISTER TO RESOVE POLITICAL ISSUES.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663" y="3947692"/>
            <a:ext cx="8085137" cy="2150932"/>
            <a:chOff x="525462" y="4021268"/>
            <a:chExt cx="8085137" cy="2150932"/>
          </a:xfrm>
        </p:grpSpPr>
        <p:pic>
          <p:nvPicPr>
            <p:cNvPr id="1026" name="Picture 2" descr="C:\Documents and Settings\RCT\Desktop\c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021269"/>
              <a:ext cx="4648199" cy="215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Documents and Settings\RCT\Desktop\Untitled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2" y="4021268"/>
              <a:ext cx="3436938" cy="215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60875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JUDICIAL MECHANISM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2514600"/>
          </a:xfrm>
        </p:spPr>
        <p:txBody>
          <a:bodyPr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Judiciary (Court System) Restructured (Article 127);</a:t>
            </a:r>
          </a:p>
          <a:p>
            <a:pPr marL="0" indent="0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Constitutional Court/Bench at the Highest Level Created- 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interpret Constitution and test constitutionality,  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resolve jurisdictional disputes of competencies between federal units,</a:t>
            </a:r>
          </a:p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resolve electoral disputes related to federal and provincial elections, and also with regard to disqualification of candidates (Articles 133, 137, 237)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4114800"/>
            <a:ext cx="8085137" cy="2150932"/>
            <a:chOff x="525462" y="4021268"/>
            <a:chExt cx="8085137" cy="2150932"/>
          </a:xfrm>
        </p:grpSpPr>
        <p:pic>
          <p:nvPicPr>
            <p:cNvPr id="1026" name="Picture 2" descr="C:\Documents and Settings\RCT\Desktop\c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021269"/>
              <a:ext cx="4648199" cy="215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Documents and Settings\RCT\Desktop\Untitled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2" y="4021268"/>
              <a:ext cx="3436938" cy="215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6755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2407</TotalTime>
  <Words>902</Words>
  <Application>Microsoft Office PowerPoint</Application>
  <PresentationFormat>On-screen Show (4:3)</PresentationFormat>
  <Paragraphs>92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Slide 1</vt:lpstr>
      <vt:lpstr>Presentation has three parts</vt:lpstr>
      <vt:lpstr>FEDERAL NOTION </vt:lpstr>
      <vt:lpstr>__________________ </vt:lpstr>
      <vt:lpstr>                FEDERAL NEPAL- SEVEN PROVINCES,  26.6 ml Population,  full of resource and cultural diversities (125 ethnic groups,  over 100 languages/ dialects)… … </vt:lpstr>
      <vt:lpstr>__________________</vt:lpstr>
      <vt:lpstr>___________________</vt:lpstr>
      <vt:lpstr> EXECUTIVE MECHANISM</vt:lpstr>
      <vt:lpstr>   JUDICIAL MECHANISM </vt:lpstr>
      <vt:lpstr>OTHER MECHANISMS  (Formal and Informal)</vt:lpstr>
      <vt:lpstr>Challenges and Scope For Strengthening Federation </vt:lpstr>
      <vt:lpstr>POSITIVE DEVELOPMENS 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 Dhungel</dc:creator>
  <cp:lastModifiedBy>Admin</cp:lastModifiedBy>
  <cp:revision>210</cp:revision>
  <dcterms:created xsi:type="dcterms:W3CDTF">2006-08-16T00:00:00Z</dcterms:created>
  <dcterms:modified xsi:type="dcterms:W3CDTF">2016-03-09T05:06:54Z</dcterms:modified>
</cp:coreProperties>
</file>